
<file path=[Content_Types].xml><?xml version="1.0" encoding="utf-8"?>
<Types xmlns="http://schemas.openxmlformats.org/package/2006/content-types">
  <Override PartName="/_rels/.rels" ContentType="application/vnd.openxmlformats-package.relationships+xml"/>
  <Override PartName="/ppt/slides/_rels/slide1.xml.rels" ContentType="application/vnd.openxmlformats-package.relationships+xml"/>
  <Override PartName="/ppt/slides/slide1.xml" ContentType="application/vnd.openxmlformats-officedocument.presentationml.slide+xml"/>
  <Override PartName="/ppt/_rels/presentation.xml.rels" ContentType="application/vnd.openxmlformats-package.relationships+xml"/>
  <Override PartName="/ppt/media/image7.png" ContentType="image/png"/>
  <Override PartName="/ppt/media/image6.png" ContentType="image/png"/>
  <Override PartName="/ppt/media/image9.jpeg" ContentType="image/jpeg"/>
  <Override PartName="/ppt/media/image5.png" ContentType="image/png"/>
  <Override PartName="/ppt/media/image8.jpeg" ContentType="image/jpeg"/>
  <Override PartName="/ppt/media/image1.png" ContentType="image/png"/>
  <Override PartName="/ppt/media/image2.png" ContentType="image/png"/>
  <Override PartName="/ppt/media/image3.png" ContentType="image/png"/>
  <Override PartName="/ppt/media/image4.png" ContentType="image/png"/>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Lst>
  <p:sldSz cx="6858000" cy="12192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
        <p:nvSpPr>
          <p:cNvPr id="24" name="PlaceHolder 2"/>
          <p:cNvSpPr>
            <a:spLocks noGrp="1"/>
          </p:cNvSpPr>
          <p:nvPr>
            <p:ph type="body"/>
          </p:nvPr>
        </p:nvSpPr>
        <p:spPr>
          <a:xfrm>
            <a:off x="342720" y="2852640"/>
            <a:ext cx="617184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25" name="PlaceHolder 3"/>
          <p:cNvSpPr>
            <a:spLocks noGrp="1"/>
          </p:cNvSpPr>
          <p:nvPr>
            <p:ph type="body"/>
          </p:nvPr>
        </p:nvSpPr>
        <p:spPr>
          <a:xfrm>
            <a:off x="342720" y="6545880"/>
            <a:ext cx="617184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
        <p:nvSpPr>
          <p:cNvPr id="27" name="PlaceHolder 2"/>
          <p:cNvSpPr>
            <a:spLocks noGrp="1"/>
          </p:cNvSpPr>
          <p:nvPr>
            <p:ph type="body"/>
          </p:nvPr>
        </p:nvSpPr>
        <p:spPr>
          <a:xfrm>
            <a:off x="342720" y="285264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28" name="PlaceHolder 3"/>
          <p:cNvSpPr>
            <a:spLocks noGrp="1"/>
          </p:cNvSpPr>
          <p:nvPr>
            <p:ph type="body"/>
          </p:nvPr>
        </p:nvSpPr>
        <p:spPr>
          <a:xfrm>
            <a:off x="3505320" y="285264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29" name="PlaceHolder 4"/>
          <p:cNvSpPr>
            <a:spLocks noGrp="1"/>
          </p:cNvSpPr>
          <p:nvPr>
            <p:ph type="body"/>
          </p:nvPr>
        </p:nvSpPr>
        <p:spPr>
          <a:xfrm>
            <a:off x="3505320" y="654588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30" name="PlaceHolder 5"/>
          <p:cNvSpPr>
            <a:spLocks noGrp="1"/>
          </p:cNvSpPr>
          <p:nvPr>
            <p:ph type="body"/>
          </p:nvPr>
        </p:nvSpPr>
        <p:spPr>
          <a:xfrm>
            <a:off x="342720" y="654588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
        <p:nvSpPr>
          <p:cNvPr id="32" name="PlaceHolder 2"/>
          <p:cNvSpPr>
            <a:spLocks noGrp="1"/>
          </p:cNvSpPr>
          <p:nvPr>
            <p:ph type="body"/>
          </p:nvPr>
        </p:nvSpPr>
        <p:spPr>
          <a:xfrm>
            <a:off x="342720" y="2852640"/>
            <a:ext cx="6171840" cy="707076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33" name="PlaceHolder 3"/>
          <p:cNvSpPr>
            <a:spLocks noGrp="1"/>
          </p:cNvSpPr>
          <p:nvPr>
            <p:ph type="body"/>
          </p:nvPr>
        </p:nvSpPr>
        <p:spPr>
          <a:xfrm>
            <a:off x="342720" y="2852640"/>
            <a:ext cx="6171840" cy="707076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pic>
        <p:nvPicPr>
          <p:cNvPr id="34" name="" descr=""/>
          <p:cNvPicPr/>
          <p:nvPr/>
        </p:nvPicPr>
        <p:blipFill>
          <a:blip r:embed="rId2"/>
          <a:stretch/>
        </p:blipFill>
        <p:spPr>
          <a:xfrm>
            <a:off x="342720" y="3925800"/>
            <a:ext cx="6171840" cy="4924080"/>
          </a:xfrm>
          <a:prstGeom prst="rect">
            <a:avLst/>
          </a:prstGeom>
          <a:ln>
            <a:noFill/>
          </a:ln>
        </p:spPr>
      </p:pic>
      <p:pic>
        <p:nvPicPr>
          <p:cNvPr id="35" name="" descr=""/>
          <p:cNvPicPr/>
          <p:nvPr/>
        </p:nvPicPr>
        <p:blipFill>
          <a:blip r:embed="rId3"/>
          <a:stretch/>
        </p:blipFill>
        <p:spPr>
          <a:xfrm>
            <a:off x="342720" y="3925800"/>
            <a:ext cx="6171840" cy="4924080"/>
          </a:xfrm>
          <a:prstGeom prst="rect">
            <a:avLst/>
          </a:prstGeom>
          <a:ln>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
        <p:nvSpPr>
          <p:cNvPr id="3" name="PlaceHolder 2"/>
          <p:cNvSpPr>
            <a:spLocks noGrp="1"/>
          </p:cNvSpPr>
          <p:nvPr>
            <p:ph type="subTitle"/>
          </p:nvPr>
        </p:nvSpPr>
        <p:spPr>
          <a:xfrm>
            <a:off x="342720" y="2852640"/>
            <a:ext cx="6171840" cy="7070760"/>
          </a:xfrm>
          <a:prstGeom prst="rect">
            <a:avLst/>
          </a:prstGeom>
        </p:spPr>
        <p:txBody>
          <a:bodyPr lIns="0" rIns="0" tIns="0" bIns="0" anchor="ctr"/>
          <a:p>
            <a:pPr algn="ctr"/>
            <a:endParaRPr b="0" lang="fr-FR" sz="32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
        <p:nvSpPr>
          <p:cNvPr id="5" name="PlaceHolder 2"/>
          <p:cNvSpPr>
            <a:spLocks noGrp="1"/>
          </p:cNvSpPr>
          <p:nvPr>
            <p:ph type="body"/>
          </p:nvPr>
        </p:nvSpPr>
        <p:spPr>
          <a:xfrm>
            <a:off x="342720" y="2852640"/>
            <a:ext cx="6171840" cy="707076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
        <p:nvSpPr>
          <p:cNvPr id="7" name="PlaceHolder 2"/>
          <p:cNvSpPr>
            <a:spLocks noGrp="1"/>
          </p:cNvSpPr>
          <p:nvPr>
            <p:ph type="body"/>
          </p:nvPr>
        </p:nvSpPr>
        <p:spPr>
          <a:xfrm>
            <a:off x="342720" y="2852640"/>
            <a:ext cx="3011760" cy="707076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8" name="PlaceHolder 3"/>
          <p:cNvSpPr>
            <a:spLocks noGrp="1"/>
          </p:cNvSpPr>
          <p:nvPr>
            <p:ph type="body"/>
          </p:nvPr>
        </p:nvSpPr>
        <p:spPr>
          <a:xfrm>
            <a:off x="3505320" y="2852640"/>
            <a:ext cx="3011760" cy="707076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342720" y="486360"/>
            <a:ext cx="6171840" cy="9436320"/>
          </a:xfrm>
          <a:prstGeom prst="rect">
            <a:avLst/>
          </a:prstGeom>
        </p:spPr>
        <p:txBody>
          <a:bodyPr lIns="0" rIns="0" tIns="0" bIns="0" anchor="ctr"/>
          <a:p>
            <a:pPr algn="ctr"/>
            <a:endParaRPr b="0" lang="fr-FR"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
        <p:nvSpPr>
          <p:cNvPr id="12" name="PlaceHolder 2"/>
          <p:cNvSpPr>
            <a:spLocks noGrp="1"/>
          </p:cNvSpPr>
          <p:nvPr>
            <p:ph type="body"/>
          </p:nvPr>
        </p:nvSpPr>
        <p:spPr>
          <a:xfrm>
            <a:off x="342720" y="285264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13" name="PlaceHolder 3"/>
          <p:cNvSpPr>
            <a:spLocks noGrp="1"/>
          </p:cNvSpPr>
          <p:nvPr>
            <p:ph type="body"/>
          </p:nvPr>
        </p:nvSpPr>
        <p:spPr>
          <a:xfrm>
            <a:off x="342720" y="654588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14" name="PlaceHolder 4"/>
          <p:cNvSpPr>
            <a:spLocks noGrp="1"/>
          </p:cNvSpPr>
          <p:nvPr>
            <p:ph type="body"/>
          </p:nvPr>
        </p:nvSpPr>
        <p:spPr>
          <a:xfrm>
            <a:off x="3505320" y="2852640"/>
            <a:ext cx="3011760" cy="707076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
        <p:nvSpPr>
          <p:cNvPr id="16" name="PlaceHolder 2"/>
          <p:cNvSpPr>
            <a:spLocks noGrp="1"/>
          </p:cNvSpPr>
          <p:nvPr>
            <p:ph type="body"/>
          </p:nvPr>
        </p:nvSpPr>
        <p:spPr>
          <a:xfrm>
            <a:off x="342720" y="2852640"/>
            <a:ext cx="3011760" cy="707076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17" name="PlaceHolder 3"/>
          <p:cNvSpPr>
            <a:spLocks noGrp="1"/>
          </p:cNvSpPr>
          <p:nvPr>
            <p:ph type="body"/>
          </p:nvPr>
        </p:nvSpPr>
        <p:spPr>
          <a:xfrm>
            <a:off x="3505320" y="285264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18" name="PlaceHolder 4"/>
          <p:cNvSpPr>
            <a:spLocks noGrp="1"/>
          </p:cNvSpPr>
          <p:nvPr>
            <p:ph type="body"/>
          </p:nvPr>
        </p:nvSpPr>
        <p:spPr>
          <a:xfrm>
            <a:off x="3505320" y="654588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42720" y="486360"/>
            <a:ext cx="6171840" cy="2035440"/>
          </a:xfrm>
          <a:prstGeom prst="rect">
            <a:avLst/>
          </a:prstGeom>
        </p:spPr>
        <p:txBody>
          <a:bodyPr lIns="0" rIns="0" tIns="0" bIns="0" anchor="ctr"/>
          <a:p>
            <a:pPr algn="ctr"/>
            <a:endParaRPr b="0" lang="fr-FR" sz="4400" spc="-1" strike="noStrike">
              <a:solidFill>
                <a:srgbClr val="000000"/>
              </a:solidFill>
              <a:uFill>
                <a:solidFill>
                  <a:srgbClr val="ffffff"/>
                </a:solidFill>
              </a:uFill>
              <a:latin typeface="Arial"/>
            </a:endParaRPr>
          </a:p>
        </p:txBody>
      </p:sp>
      <p:sp>
        <p:nvSpPr>
          <p:cNvPr id="20" name="PlaceHolder 2"/>
          <p:cNvSpPr>
            <a:spLocks noGrp="1"/>
          </p:cNvSpPr>
          <p:nvPr>
            <p:ph type="body"/>
          </p:nvPr>
        </p:nvSpPr>
        <p:spPr>
          <a:xfrm>
            <a:off x="342720" y="285264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21" name="PlaceHolder 3"/>
          <p:cNvSpPr>
            <a:spLocks noGrp="1"/>
          </p:cNvSpPr>
          <p:nvPr>
            <p:ph type="body"/>
          </p:nvPr>
        </p:nvSpPr>
        <p:spPr>
          <a:xfrm>
            <a:off x="3505320" y="2852640"/>
            <a:ext cx="301176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
        <p:nvSpPr>
          <p:cNvPr id="22" name="PlaceHolder 4"/>
          <p:cNvSpPr>
            <a:spLocks noGrp="1"/>
          </p:cNvSpPr>
          <p:nvPr>
            <p:ph type="body"/>
          </p:nvPr>
        </p:nvSpPr>
        <p:spPr>
          <a:xfrm>
            <a:off x="342720" y="6545880"/>
            <a:ext cx="6171840" cy="3372480"/>
          </a:xfrm>
          <a:prstGeom prst="rect">
            <a:avLst/>
          </a:prstGeom>
        </p:spPr>
        <p:txBody>
          <a:bodyPr lIns="0" rIns="0" tIns="0" bIns="0"/>
          <a:p>
            <a:endParaRPr b="0" lang="fr-FR" sz="32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42720" y="486360"/>
            <a:ext cx="6171840" cy="2035440"/>
          </a:xfrm>
          <a:prstGeom prst="rect">
            <a:avLst/>
          </a:prstGeom>
        </p:spPr>
        <p:txBody>
          <a:bodyPr lIns="0" rIns="0" tIns="0" bIns="0" anchor="ctr"/>
          <a:p>
            <a:pPr algn="ctr"/>
            <a:r>
              <a:rPr b="0" lang="fr-FR" sz="4400" spc="-1" strike="noStrike">
                <a:solidFill>
                  <a:srgbClr val="000000"/>
                </a:solidFill>
                <a:uFill>
                  <a:solidFill>
                    <a:srgbClr val="ffffff"/>
                  </a:solidFill>
                </a:uFill>
                <a:latin typeface="Arial"/>
              </a:rPr>
              <a:t>Cliquez </a:t>
            </a:r>
            <a:r>
              <a:rPr b="0" lang="fr-FR" sz="4400" spc="-1" strike="noStrike">
                <a:solidFill>
                  <a:srgbClr val="000000"/>
                </a:solidFill>
                <a:uFill>
                  <a:solidFill>
                    <a:srgbClr val="ffffff"/>
                  </a:solidFill>
                </a:uFill>
                <a:latin typeface="Arial"/>
              </a:rPr>
              <a:t>pour éditer </a:t>
            </a:r>
            <a:r>
              <a:rPr b="0" lang="fr-FR" sz="4400" spc="-1" strike="noStrike">
                <a:solidFill>
                  <a:srgbClr val="000000"/>
                </a:solidFill>
                <a:uFill>
                  <a:solidFill>
                    <a:srgbClr val="ffffff"/>
                  </a:solidFill>
                </a:uFill>
                <a:latin typeface="Arial"/>
              </a:rPr>
              <a:t>le format </a:t>
            </a:r>
            <a:r>
              <a:rPr b="0" lang="fr-FR" sz="4400" spc="-1" strike="noStrike">
                <a:solidFill>
                  <a:srgbClr val="000000"/>
                </a:solidFill>
                <a:uFill>
                  <a:solidFill>
                    <a:srgbClr val="ffffff"/>
                  </a:solidFill>
                </a:uFill>
                <a:latin typeface="Arial"/>
              </a:rPr>
              <a:t>du texte-</a:t>
            </a:r>
            <a:r>
              <a:rPr b="0" lang="fr-FR" sz="4400" spc="-1" strike="noStrike">
                <a:solidFill>
                  <a:srgbClr val="000000"/>
                </a:solidFill>
                <a:uFill>
                  <a:solidFill>
                    <a:srgbClr val="ffffff"/>
                  </a:solidFill>
                </a:uFill>
                <a:latin typeface="Arial"/>
              </a:rPr>
              <a:t>titre</a:t>
            </a:r>
            <a:endParaRPr b="0" lang="fr-FR" sz="4400" spc="-1" strike="noStrike">
              <a:solidFill>
                <a:srgbClr val="000000"/>
              </a:solidFill>
              <a:uFill>
                <a:solidFill>
                  <a:srgbClr val="ffffff"/>
                </a:solidFill>
              </a:uFill>
              <a:latin typeface="Arial"/>
            </a:endParaRPr>
          </a:p>
        </p:txBody>
      </p:sp>
      <p:sp>
        <p:nvSpPr>
          <p:cNvPr id="1" name="PlaceHolder 2"/>
          <p:cNvSpPr>
            <a:spLocks noGrp="1"/>
          </p:cNvSpPr>
          <p:nvPr>
            <p:ph type="body"/>
          </p:nvPr>
        </p:nvSpPr>
        <p:spPr>
          <a:xfrm>
            <a:off x="342720" y="2852640"/>
            <a:ext cx="6171840" cy="7070760"/>
          </a:xfrm>
          <a:prstGeom prst="rect">
            <a:avLst/>
          </a:prstGeom>
        </p:spPr>
        <p:txBody>
          <a:bodyPr lIns="0" rIns="0" tIns="0" bIns="0"/>
          <a:p>
            <a:pPr marL="432000" indent="-324000">
              <a:buClr>
                <a:srgbClr val="000000"/>
              </a:buClr>
              <a:buSzPct val="45000"/>
              <a:buFont typeface="Wingdings" charset="2"/>
              <a:buChar char=""/>
            </a:pPr>
            <a:r>
              <a:rPr b="0" lang="fr-FR" sz="3200" spc="-1" strike="noStrike">
                <a:solidFill>
                  <a:srgbClr val="000000"/>
                </a:solidFill>
                <a:uFill>
                  <a:solidFill>
                    <a:srgbClr val="ffffff"/>
                  </a:solidFill>
                </a:uFill>
                <a:latin typeface="Arial"/>
              </a:rPr>
              <a:t>Cliquez pour éditer le format du plan de texte</a:t>
            </a:r>
            <a:endParaRPr b="0" lang="fr-FR" sz="32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b="0" lang="fr-FR" sz="2800" spc="-1" strike="noStrike">
                <a:solidFill>
                  <a:srgbClr val="000000"/>
                </a:solidFill>
                <a:uFill>
                  <a:solidFill>
                    <a:srgbClr val="ffffff"/>
                  </a:solidFill>
                </a:uFill>
                <a:latin typeface="Arial"/>
              </a:rPr>
              <a:t>Second niveau de plan</a:t>
            </a:r>
            <a:endParaRPr b="0" lang="fr-FR" sz="28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b="0" lang="fr-FR" sz="2400" spc="-1" strike="noStrike">
                <a:solidFill>
                  <a:srgbClr val="000000"/>
                </a:solidFill>
                <a:uFill>
                  <a:solidFill>
                    <a:srgbClr val="ffffff"/>
                  </a:solidFill>
                </a:uFill>
                <a:latin typeface="Arial"/>
              </a:rPr>
              <a:t>Troisième niveau de plan</a:t>
            </a:r>
            <a:endParaRPr b="0" lang="fr-FR" sz="2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b="0" lang="fr-FR" sz="2000" spc="-1" strike="noStrike">
                <a:solidFill>
                  <a:srgbClr val="000000"/>
                </a:solidFill>
                <a:uFill>
                  <a:solidFill>
                    <a:srgbClr val="ffffff"/>
                  </a:solidFill>
                </a:uFill>
                <a:latin typeface="Arial"/>
              </a:rPr>
              <a:t>Quatrième niveau de plan</a:t>
            </a:r>
            <a:endParaRPr b="0" lang="fr-FR" sz="20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b="0" lang="fr-FR" sz="2000" spc="-1" strike="noStrike">
                <a:solidFill>
                  <a:srgbClr val="000000"/>
                </a:solidFill>
                <a:uFill>
                  <a:solidFill>
                    <a:srgbClr val="ffffff"/>
                  </a:solidFill>
                </a:uFill>
                <a:latin typeface="Arial"/>
              </a:rPr>
              <a:t>Cinquième niveau de plan</a:t>
            </a:r>
            <a:endParaRPr b="0" lang="fr-FR"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b="0" lang="fr-FR" sz="2000" spc="-1" strike="noStrike">
                <a:solidFill>
                  <a:srgbClr val="000000"/>
                </a:solidFill>
                <a:uFill>
                  <a:solidFill>
                    <a:srgbClr val="ffffff"/>
                  </a:solidFill>
                </a:uFill>
                <a:latin typeface="Arial"/>
              </a:rPr>
              <a:t>Sixième niveau de plan</a:t>
            </a:r>
            <a:endParaRPr b="0" lang="fr-FR"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b="0" lang="fr-FR" sz="2000" spc="-1" strike="noStrike">
                <a:solidFill>
                  <a:srgbClr val="000000"/>
                </a:solidFill>
                <a:uFill>
                  <a:solidFill>
                    <a:srgbClr val="ffffff"/>
                  </a:solidFill>
                </a:uFill>
                <a:latin typeface="Arial"/>
              </a:rPr>
              <a:t>Septième niveau de plan</a:t>
            </a:r>
            <a:endParaRPr b="0" lang="fr-FR"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hyperlink" Target="mailto:sales@osean.fr" TargetMode="Externa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 name="CustomShape 1"/>
          <p:cNvSpPr/>
          <p:nvPr/>
        </p:nvSpPr>
        <p:spPr>
          <a:xfrm>
            <a:off x="-4206960" y="-4348080"/>
            <a:ext cx="12281760" cy="19924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 name="CustomShape 2"/>
          <p:cNvSpPr/>
          <p:nvPr/>
        </p:nvSpPr>
        <p:spPr>
          <a:xfrm>
            <a:off x="-4206600" y="13793400"/>
            <a:ext cx="12306240" cy="1773720"/>
          </a:xfrm>
          <a:prstGeom prst="rect">
            <a:avLst/>
          </a:prstGeom>
          <a:solidFill>
            <a:srgbClr val="08367f"/>
          </a:solidFill>
          <a:ln w="9360">
            <a:noFill/>
          </a:ln>
        </p:spPr>
        <p:style>
          <a:lnRef idx="0"/>
          <a:fillRef idx="0"/>
          <a:effectRef idx="0"/>
          <a:fontRef idx="minor"/>
        </p:style>
        <p:txBody>
          <a:bodyPr lIns="162720" rIns="162720" tIns="81360" bIns="81360"/>
          <a:p>
            <a:pPr algn="ctr">
              <a:lnSpc>
                <a:spcPct val="106000"/>
              </a:lnSpc>
            </a:pPr>
            <a:r>
              <a:rPr b="1" lang="fr-FR" sz="1779" spc="-1" strike="noStrike">
                <a:solidFill>
                  <a:srgbClr val="ffffff"/>
                </a:solidFill>
                <a:uFill>
                  <a:solidFill>
                    <a:srgbClr val="ffffff"/>
                  </a:solidFill>
                </a:uFill>
                <a:latin typeface="Arial"/>
                <a:ea typeface="Calibri"/>
              </a:rPr>
              <a:t> </a:t>
            </a:r>
            <a:endParaRPr b="0" lang="fr-FR" sz="1800" spc="-1" strike="noStrike">
              <a:solidFill>
                <a:srgbClr val="000000"/>
              </a:solidFill>
              <a:uFill>
                <a:solidFill>
                  <a:srgbClr val="ffffff"/>
                </a:solidFill>
              </a:uFill>
              <a:latin typeface="Arial"/>
            </a:endParaRPr>
          </a:p>
          <a:p>
            <a:pPr algn="ctr">
              <a:lnSpc>
                <a:spcPct val="106000"/>
              </a:lnSpc>
            </a:pPr>
            <a:r>
              <a:rPr b="1" lang="fr-FR" sz="1779" spc="-1" strike="noStrike">
                <a:solidFill>
                  <a:srgbClr val="ffffff"/>
                </a:solidFill>
                <a:uFill>
                  <a:solidFill>
                    <a:srgbClr val="ffffff"/>
                  </a:solidFill>
                </a:uFill>
                <a:latin typeface="Arial"/>
                <a:ea typeface="Calibri"/>
              </a:rPr>
              <a:t> </a:t>
            </a:r>
            <a:endParaRPr b="0" lang="fr-FR" sz="1800" spc="-1" strike="noStrike">
              <a:solidFill>
                <a:srgbClr val="000000"/>
              </a:solidFill>
              <a:uFill>
                <a:solidFill>
                  <a:srgbClr val="ffffff"/>
                </a:solidFill>
              </a:uFill>
              <a:latin typeface="Arial"/>
            </a:endParaRPr>
          </a:p>
          <a:p>
            <a:pPr algn="ctr">
              <a:lnSpc>
                <a:spcPct val="110000"/>
              </a:lnSpc>
            </a:pPr>
            <a:r>
              <a:rPr b="1" lang="fr-FR" sz="1779" spc="-1" strike="noStrike">
                <a:solidFill>
                  <a:srgbClr val="ffffff"/>
                </a:solidFill>
                <a:uFill>
                  <a:solidFill>
                    <a:srgbClr val="ffffff"/>
                  </a:solidFill>
                </a:uFill>
                <a:latin typeface="Arial"/>
                <a:ea typeface="Calibri"/>
              </a:rPr>
              <a:t>OSEAN SAS – 83220 LE PRADET, FRANCE</a:t>
            </a:r>
            <a:endParaRPr b="0" lang="fr-FR" sz="1800" spc="-1" strike="noStrike">
              <a:solidFill>
                <a:srgbClr val="000000"/>
              </a:solidFill>
              <a:uFill>
                <a:solidFill>
                  <a:srgbClr val="ffffff"/>
                </a:solidFill>
              </a:uFill>
              <a:latin typeface="Arial"/>
            </a:endParaRPr>
          </a:p>
          <a:p>
            <a:pPr algn="ctr">
              <a:lnSpc>
                <a:spcPct val="106000"/>
              </a:lnSpc>
            </a:pPr>
            <a:r>
              <a:rPr b="1" lang="fr-FR" sz="1600" spc="-1" strike="noStrike">
                <a:solidFill>
                  <a:srgbClr val="ffffff"/>
                </a:solidFill>
                <a:uFill>
                  <a:solidFill>
                    <a:srgbClr val="ffffff"/>
                  </a:solidFill>
                </a:uFill>
                <a:latin typeface="Arial"/>
                <a:ea typeface="Calibri"/>
              </a:rPr>
              <a:t>Phone : +33(0)4 94 03 65 84 – Mail : </a:t>
            </a:r>
            <a:r>
              <a:rPr b="1" lang="fr-FR" sz="1600" spc="-1" strike="noStrike" u="sng">
                <a:solidFill>
                  <a:srgbClr val="0000ff"/>
                </a:solidFill>
                <a:uFill>
                  <a:solidFill>
                    <a:srgbClr val="ffffff"/>
                  </a:solidFill>
                </a:uFill>
                <a:latin typeface="Arial"/>
                <a:ea typeface="Calibri"/>
                <a:hlinkClick r:id="rId1"/>
              </a:rPr>
              <a:t>sales@osean.fr</a:t>
            </a:r>
            <a:endParaRPr b="0" lang="fr-FR" sz="1800" spc="-1" strike="noStrike">
              <a:solidFill>
                <a:srgbClr val="000000"/>
              </a:solidFill>
              <a:uFill>
                <a:solidFill>
                  <a:srgbClr val="ffffff"/>
                </a:solidFill>
              </a:uFill>
              <a:latin typeface="Arial"/>
            </a:endParaRPr>
          </a:p>
        </p:txBody>
      </p:sp>
      <p:sp>
        <p:nvSpPr>
          <p:cNvPr id="38" name="CustomShape 3"/>
          <p:cNvSpPr/>
          <p:nvPr/>
        </p:nvSpPr>
        <p:spPr>
          <a:xfrm>
            <a:off x="-4213080" y="13799160"/>
            <a:ext cx="12306960" cy="86472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p:style>
        <p:txBody>
          <a:bodyPr lIns="162720" rIns="162720" tIns="81360" bIns="81360" anchor="ctr"/>
          <a:p>
            <a:pPr algn="ctr">
              <a:lnSpc>
                <a:spcPct val="115000"/>
              </a:lnSpc>
            </a:pPr>
            <a:r>
              <a:rPr b="0" lang="fr-FR" sz="1779" spc="-1" strike="noStrike">
                <a:solidFill>
                  <a:srgbClr val="ffffff"/>
                </a:solidFill>
                <a:uFill>
                  <a:solidFill>
                    <a:srgbClr val="ffffff"/>
                  </a:solidFill>
                </a:uFill>
                <a:latin typeface="Arial"/>
                <a:ea typeface="Times New Roman"/>
              </a:rPr>
              <a:t>OSEAN will keep you updated about our profiling floats’ achievements.</a:t>
            </a:r>
            <a:endParaRPr b="0" lang="fr-FR" sz="1800" spc="-1" strike="noStrike">
              <a:solidFill>
                <a:srgbClr val="000000"/>
              </a:solidFill>
              <a:uFill>
                <a:solidFill>
                  <a:srgbClr val="ffffff"/>
                </a:solidFill>
              </a:uFill>
              <a:latin typeface="Arial"/>
            </a:endParaRPr>
          </a:p>
          <a:p>
            <a:pPr algn="ctr">
              <a:lnSpc>
                <a:spcPct val="150000"/>
              </a:lnSpc>
            </a:pPr>
            <a:r>
              <a:rPr b="0" i="1" lang="fr-FR" sz="1420" spc="-1" strike="noStrike">
                <a:solidFill>
                  <a:srgbClr val="ffffff"/>
                </a:solidFill>
                <a:uFill>
                  <a:solidFill>
                    <a:srgbClr val="ffffff"/>
                  </a:solidFill>
                </a:uFill>
                <a:latin typeface="Arial"/>
                <a:ea typeface="Times New Roman"/>
              </a:rPr>
              <a:t>(If you want to unsubscribe our newsletter, please reply to this email with ‘REMOVE’ in the subject line.)</a:t>
            </a:r>
            <a:endParaRPr b="0" lang="fr-FR" sz="1800" spc="-1" strike="noStrike">
              <a:solidFill>
                <a:srgbClr val="000000"/>
              </a:solidFill>
              <a:uFill>
                <a:solidFill>
                  <a:srgbClr val="ffffff"/>
                </a:solidFill>
              </a:uFill>
              <a:latin typeface="Arial"/>
            </a:endParaRPr>
          </a:p>
        </p:txBody>
      </p:sp>
      <p:pic>
        <p:nvPicPr>
          <p:cNvPr id="39" name="Image 18" descr=""/>
          <p:cNvPicPr/>
          <p:nvPr/>
        </p:nvPicPr>
        <p:blipFill>
          <a:blip r:embed="rId2"/>
          <a:srcRect l="6211" t="4469" r="5938" b="11444"/>
          <a:stretch/>
        </p:blipFill>
        <p:spPr>
          <a:xfrm>
            <a:off x="5606280" y="14659920"/>
            <a:ext cx="1876680" cy="898200"/>
          </a:xfrm>
          <a:prstGeom prst="rect">
            <a:avLst/>
          </a:prstGeom>
          <a:ln>
            <a:noFill/>
          </a:ln>
        </p:spPr>
      </p:pic>
      <p:sp>
        <p:nvSpPr>
          <p:cNvPr id="40" name="CustomShape 4"/>
          <p:cNvSpPr/>
          <p:nvPr/>
        </p:nvSpPr>
        <p:spPr>
          <a:xfrm>
            <a:off x="-3489840" y="7814520"/>
            <a:ext cx="3099960" cy="630000"/>
          </a:xfrm>
          <a:prstGeom prst="rect">
            <a:avLst/>
          </a:prstGeom>
          <a:noFill/>
          <a:ln w="9360">
            <a:noFill/>
          </a:ln>
        </p:spPr>
        <p:style>
          <a:lnRef idx="0"/>
          <a:fillRef idx="0"/>
          <a:effectRef idx="0"/>
          <a:fontRef idx="minor"/>
        </p:style>
        <p:txBody>
          <a:bodyPr lIns="162720" rIns="162720" tIns="81360" bIns="81360"/>
          <a:p>
            <a:pPr algn="ctr">
              <a:lnSpc>
                <a:spcPct val="110000"/>
              </a:lnSpc>
            </a:pPr>
            <a:r>
              <a:rPr b="1" lang="fr-FR" sz="2850" spc="-1" strike="noStrike">
                <a:solidFill>
                  <a:srgbClr val="002060"/>
                </a:solidFill>
                <a:uFill>
                  <a:solidFill>
                    <a:srgbClr val="ffffff"/>
                  </a:solidFill>
                </a:uFill>
                <a:latin typeface="Arial"/>
                <a:ea typeface="Times New Roman"/>
              </a:rPr>
              <a:t>How it works</a:t>
            </a:r>
            <a:endParaRPr b="0" lang="fr-FR" sz="1800" spc="-1" strike="noStrike">
              <a:solidFill>
                <a:srgbClr val="000000"/>
              </a:solidFill>
              <a:uFill>
                <a:solidFill>
                  <a:srgbClr val="ffffff"/>
                </a:solidFill>
              </a:uFill>
              <a:latin typeface="Arial"/>
            </a:endParaRPr>
          </a:p>
        </p:txBody>
      </p:sp>
      <p:sp>
        <p:nvSpPr>
          <p:cNvPr id="41" name="CustomShape 5"/>
          <p:cNvSpPr/>
          <p:nvPr/>
        </p:nvSpPr>
        <p:spPr>
          <a:xfrm>
            <a:off x="-3485160" y="8444160"/>
            <a:ext cx="3247200" cy="4845960"/>
          </a:xfrm>
          <a:prstGeom prst="rect">
            <a:avLst/>
          </a:prstGeom>
          <a:noFill/>
          <a:ln w="9360">
            <a:noFill/>
          </a:ln>
        </p:spPr>
        <p:style>
          <a:lnRef idx="0"/>
          <a:fillRef idx="0"/>
          <a:effectRef idx="0"/>
          <a:fontRef idx="minor"/>
        </p:style>
        <p:txBody>
          <a:bodyPr lIns="162720" rIns="162720" tIns="81360" bIns="81360"/>
          <a:p>
            <a:pPr algn="just">
              <a:lnSpc>
                <a:spcPct val="150000"/>
              </a:lnSpc>
            </a:pPr>
            <a:r>
              <a:rPr b="0" lang="fr-FR" sz="1779" spc="-1" strike="noStrike">
                <a:solidFill>
                  <a:srgbClr val="000000"/>
                </a:solidFill>
                <a:uFill>
                  <a:solidFill>
                    <a:srgbClr val="ffffff"/>
                  </a:solidFill>
                </a:uFill>
                <a:latin typeface="Arial"/>
                <a:ea typeface="DejaVu Sans"/>
              </a:rPr>
              <a:t>Bombyx2 (~60 kg) is immersed at -25 m. It is equipped with 5 hydrophones and embedeed Artificial Intelligence. It is able to detect cetaceans and estimate their position, hence to autonomously transmit an alert to a server which is redistributing it to the vessels which are part of the Repcet cetacean detection network.</a:t>
            </a:r>
            <a:endParaRPr b="0" lang="fr-FR" sz="1800" spc="-1" strike="noStrike">
              <a:solidFill>
                <a:srgbClr val="000000"/>
              </a:solidFill>
              <a:uFill>
                <a:solidFill>
                  <a:srgbClr val="ffffff"/>
                </a:solidFill>
              </a:uFill>
              <a:latin typeface="Arial"/>
            </a:endParaRPr>
          </a:p>
        </p:txBody>
      </p:sp>
      <p:pic>
        <p:nvPicPr>
          <p:cNvPr id="42" name="Picture 2" descr=""/>
          <p:cNvPicPr/>
          <p:nvPr/>
        </p:nvPicPr>
        <p:blipFill>
          <a:blip r:embed="rId3"/>
          <a:stretch/>
        </p:blipFill>
        <p:spPr>
          <a:xfrm>
            <a:off x="-3875040" y="14711400"/>
            <a:ext cx="2769120" cy="821160"/>
          </a:xfrm>
          <a:prstGeom prst="rect">
            <a:avLst/>
          </a:prstGeom>
          <a:ln w="88920">
            <a:solidFill>
              <a:srgbClr val="ffffff"/>
            </a:solidFill>
            <a:miter/>
          </a:ln>
          <a:effectLst>
            <a:outerShdw algn="tl" blurRad="5500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
        <p:nvSpPr>
          <p:cNvPr id="43" name="CustomShape 6"/>
          <p:cNvSpPr/>
          <p:nvPr/>
        </p:nvSpPr>
        <p:spPr>
          <a:xfrm>
            <a:off x="351720" y="8444160"/>
            <a:ext cx="3305520" cy="5101560"/>
          </a:xfrm>
          <a:prstGeom prst="rect">
            <a:avLst/>
          </a:prstGeom>
          <a:noFill/>
          <a:ln w="9360">
            <a:noFill/>
          </a:ln>
        </p:spPr>
        <p:style>
          <a:lnRef idx="0"/>
          <a:fillRef idx="0"/>
          <a:effectRef idx="0"/>
          <a:fontRef idx="minor"/>
        </p:style>
        <p:txBody>
          <a:bodyPr lIns="162720" rIns="162720" tIns="81360" bIns="81360"/>
          <a:p>
            <a:pPr algn="just">
              <a:lnSpc>
                <a:spcPct val="150000"/>
              </a:lnSpc>
            </a:pPr>
            <a:r>
              <a:rPr b="0" lang="fr-FR" sz="1779" spc="-1" strike="noStrike">
                <a:solidFill>
                  <a:srgbClr val="000000"/>
                </a:solidFill>
                <a:uFill>
                  <a:solidFill>
                    <a:srgbClr val="ffffff"/>
                  </a:solidFill>
                </a:uFill>
                <a:latin typeface="Arial"/>
                <a:ea typeface="DejaVu Sans"/>
              </a:rPr>
              <a:t>Following several tests done at OSEAN’s facilities and at sea, a prototype has been publicly testedon May 2021, and showed in a national TV news. Each Bombyx2 has a detection range of at least 15 km for Cachalot, and even more for Fin Whale.</a:t>
            </a:r>
            <a:endParaRPr b="0" lang="fr-FR" sz="1800" spc="-1" strike="noStrike">
              <a:solidFill>
                <a:srgbClr val="000000"/>
              </a:solidFill>
              <a:uFill>
                <a:solidFill>
                  <a:srgbClr val="ffffff"/>
                </a:solidFill>
              </a:uFill>
              <a:latin typeface="Arial"/>
            </a:endParaRPr>
          </a:p>
        </p:txBody>
      </p:sp>
      <p:sp>
        <p:nvSpPr>
          <p:cNvPr id="44" name="CustomShape 7"/>
          <p:cNvSpPr/>
          <p:nvPr/>
        </p:nvSpPr>
        <p:spPr>
          <a:xfrm>
            <a:off x="-3485160" y="2222280"/>
            <a:ext cx="10934280" cy="2764800"/>
          </a:xfrm>
          <a:prstGeom prst="rect">
            <a:avLst/>
          </a:prstGeom>
          <a:noFill/>
          <a:ln w="9360">
            <a:noFill/>
          </a:ln>
        </p:spPr>
        <p:style>
          <a:lnRef idx="0"/>
          <a:fillRef idx="0"/>
          <a:effectRef idx="0"/>
          <a:fontRef idx="minor"/>
        </p:style>
        <p:txBody>
          <a:bodyPr lIns="162720" rIns="162720" tIns="81360" bIns="81360"/>
          <a:p>
            <a:pPr algn="just">
              <a:lnSpc>
                <a:spcPct val="150000"/>
              </a:lnSpc>
            </a:pPr>
            <a:r>
              <a:rPr b="0" lang="fr-FR" sz="1779" spc="-1" strike="noStrike">
                <a:solidFill>
                  <a:srgbClr val="000000"/>
                </a:solidFill>
                <a:uFill>
                  <a:solidFill>
                    <a:srgbClr val="ffffff"/>
                  </a:solidFill>
                </a:uFill>
                <a:latin typeface="Arial"/>
                <a:ea typeface="DejaVu Sans"/>
              </a:rPr>
              <a:t>Bombyx2 is an underwater acoustic buoy to avoid collision between cetaceans and ships. It was designed  with the double objective of : </a:t>
            </a:r>
            <a:endParaRPr b="0" lang="fr-FR" sz="1800" spc="-1" strike="noStrike">
              <a:solidFill>
                <a:srgbClr val="000000"/>
              </a:solidFill>
              <a:uFill>
                <a:solidFill>
                  <a:srgbClr val="ffffff"/>
                </a:solidFill>
              </a:uFill>
              <a:latin typeface="Arial"/>
            </a:endParaRPr>
          </a:p>
          <a:p>
            <a:pPr marL="1085760" indent="-456480" algn="just">
              <a:lnSpc>
                <a:spcPct val="150000"/>
              </a:lnSpc>
              <a:buClr>
                <a:srgbClr val="000000"/>
              </a:buClr>
              <a:buFont typeface="Calibri Light"/>
              <a:buAutoNum type="arabicPeriod"/>
            </a:pPr>
            <a:r>
              <a:rPr b="0" lang="fr-FR" sz="1779" spc="-1" strike="noStrike">
                <a:solidFill>
                  <a:srgbClr val="000000"/>
                </a:solidFill>
                <a:uFill>
                  <a:solidFill>
                    <a:srgbClr val="ffffff"/>
                  </a:solidFill>
                </a:uFill>
                <a:latin typeface="Arial"/>
                <a:ea typeface="DejaVu Sans"/>
              </a:rPr>
              <a:t>Improving the cohabitation between human activities and the ecosystem, by detecting and localizing groups of cetaceans moving underwater and avoiding possible harmful collisions,</a:t>
            </a:r>
            <a:endParaRPr b="0" lang="fr-FR" sz="1800" spc="-1" strike="noStrike">
              <a:solidFill>
                <a:srgbClr val="000000"/>
              </a:solidFill>
              <a:uFill>
                <a:solidFill>
                  <a:srgbClr val="ffffff"/>
                </a:solidFill>
              </a:uFill>
              <a:latin typeface="Arial"/>
            </a:endParaRPr>
          </a:p>
          <a:p>
            <a:pPr marL="1085760" indent="-456480" algn="just">
              <a:lnSpc>
                <a:spcPct val="150000"/>
              </a:lnSpc>
              <a:buClr>
                <a:srgbClr val="000000"/>
              </a:buClr>
              <a:buFont typeface="Calibri Light"/>
              <a:buAutoNum type="arabicPeriod"/>
            </a:pPr>
            <a:r>
              <a:rPr b="0" lang="fr-FR" sz="1779" spc="-1" strike="noStrike">
                <a:solidFill>
                  <a:srgbClr val="000000"/>
                </a:solidFill>
                <a:uFill>
                  <a:solidFill>
                    <a:srgbClr val="ffffff"/>
                  </a:solidFill>
                </a:uFill>
                <a:latin typeface="Arial"/>
                <a:ea typeface="DejaVu Sans"/>
              </a:rPr>
              <a:t>Reducing the enormous costs of inspecting and repairing merchant ships.</a:t>
            </a:r>
            <a:endParaRPr b="0" lang="fr-FR" sz="1800" spc="-1" strike="noStrike">
              <a:solidFill>
                <a:srgbClr val="000000"/>
              </a:solidFill>
              <a:uFill>
                <a:solidFill>
                  <a:srgbClr val="ffffff"/>
                </a:solidFill>
              </a:uFill>
              <a:latin typeface="Arial"/>
            </a:endParaRPr>
          </a:p>
        </p:txBody>
      </p:sp>
      <p:pic>
        <p:nvPicPr>
          <p:cNvPr id="45" name="Image 9" descr=""/>
          <p:cNvPicPr/>
          <p:nvPr/>
        </p:nvPicPr>
        <p:blipFill>
          <a:blip r:embed="rId4"/>
          <a:srcRect l="68" t="9480" r="-68" b="8588"/>
          <a:stretch/>
        </p:blipFill>
        <p:spPr>
          <a:xfrm>
            <a:off x="-4213080" y="-4348080"/>
            <a:ext cx="12306240" cy="5662800"/>
          </a:xfrm>
          <a:prstGeom prst="rect">
            <a:avLst/>
          </a:prstGeom>
          <a:ln>
            <a:noFill/>
          </a:ln>
        </p:spPr>
      </p:pic>
      <p:pic>
        <p:nvPicPr>
          <p:cNvPr id="46" name="Image 30" descr=""/>
          <p:cNvPicPr/>
          <p:nvPr/>
        </p:nvPicPr>
        <p:blipFill>
          <a:blip r:embed="rId5"/>
          <a:stretch/>
        </p:blipFill>
        <p:spPr>
          <a:xfrm>
            <a:off x="5424480" y="-4256640"/>
            <a:ext cx="2600280" cy="1093320"/>
          </a:xfrm>
          <a:prstGeom prst="rect">
            <a:avLst/>
          </a:prstGeom>
          <a:ln>
            <a:noFill/>
          </a:ln>
        </p:spPr>
      </p:pic>
      <p:sp>
        <p:nvSpPr>
          <p:cNvPr id="47" name="CustomShape 8"/>
          <p:cNvSpPr/>
          <p:nvPr/>
        </p:nvSpPr>
        <p:spPr>
          <a:xfrm>
            <a:off x="-4210560" y="288000"/>
            <a:ext cx="12299760" cy="1027800"/>
          </a:xfrm>
          <a:prstGeom prst="rect">
            <a:avLst/>
          </a:prstGeom>
          <a:solidFill>
            <a:schemeClr val="dk1">
              <a:alpha val="50000"/>
            </a:schemeClr>
          </a:solidFill>
          <a:ln>
            <a:noFill/>
          </a:ln>
        </p:spPr>
        <p:style>
          <a:lnRef idx="0"/>
          <a:fillRef idx="0"/>
          <a:effectRef idx="0"/>
          <a:fontRef idx="minor"/>
        </p:style>
        <p:txBody>
          <a:bodyPr lIns="90000" rIns="90000" tIns="45000" bIns="45000" anchor="ctr"/>
          <a:p>
            <a:pPr algn="ctr">
              <a:lnSpc>
                <a:spcPct val="110000"/>
              </a:lnSpc>
            </a:pPr>
            <a:r>
              <a:rPr b="1" lang="fr-FR" sz="2600" spc="-1" strike="noStrike" u="sng">
                <a:solidFill>
                  <a:srgbClr val="ffffff"/>
                </a:solidFill>
                <a:uFill>
                  <a:solidFill>
                    <a:srgbClr val="ffffff"/>
                  </a:solidFill>
                </a:uFill>
                <a:latin typeface="Arial"/>
                <a:ea typeface="Times New Roman"/>
              </a:rPr>
              <a:t> </a:t>
            </a:r>
            <a:r>
              <a:rPr b="1" lang="fr-FR" sz="2600" spc="-1" strike="noStrike" u="sng">
                <a:solidFill>
                  <a:srgbClr val="ffffff"/>
                </a:solidFill>
                <a:uFill>
                  <a:solidFill>
                    <a:srgbClr val="ffffff"/>
                  </a:solidFill>
                </a:uFill>
                <a:latin typeface="Arial"/>
                <a:ea typeface="Times New Roman"/>
              </a:rPr>
              <a:t>Whale detection &amp; ship collision avoidance in the Mediterranean Sea </a:t>
            </a:r>
            <a:endParaRPr b="0" lang="fr-FR" sz="1800" spc="-1" strike="noStrike">
              <a:solidFill>
                <a:srgbClr val="000000"/>
              </a:solidFill>
              <a:uFill>
                <a:solidFill>
                  <a:srgbClr val="ffffff"/>
                </a:solidFill>
              </a:uFill>
              <a:latin typeface="Arial"/>
            </a:endParaRPr>
          </a:p>
          <a:p>
            <a:pPr algn="ctr">
              <a:lnSpc>
                <a:spcPct val="110000"/>
              </a:lnSpc>
            </a:pPr>
            <a:r>
              <a:rPr b="1" lang="fr-FR" sz="1870" spc="-1" strike="noStrike">
                <a:solidFill>
                  <a:srgbClr val="ffffff"/>
                </a:solidFill>
                <a:uFill>
                  <a:solidFill>
                    <a:srgbClr val="ffffff"/>
                  </a:solidFill>
                </a:uFill>
                <a:latin typeface="Arial"/>
                <a:ea typeface="Times New Roman"/>
              </a:rPr>
              <a:t>Bombyx2 results of the joint research of DYNI LIS CNRS U. Toulon &amp; OSEAN in FEDER GIAS MARITTIMO</a:t>
            </a:r>
            <a:endParaRPr b="0" lang="fr-FR" sz="1800" spc="-1" strike="noStrike">
              <a:solidFill>
                <a:srgbClr val="000000"/>
              </a:solidFill>
              <a:uFill>
                <a:solidFill>
                  <a:srgbClr val="ffffff"/>
                </a:solidFill>
              </a:uFill>
              <a:latin typeface="Arial"/>
            </a:endParaRPr>
          </a:p>
        </p:txBody>
      </p:sp>
      <p:sp>
        <p:nvSpPr>
          <p:cNvPr id="48" name="CustomShape 9"/>
          <p:cNvSpPr/>
          <p:nvPr/>
        </p:nvSpPr>
        <p:spPr>
          <a:xfrm>
            <a:off x="-4229640" y="-4348080"/>
            <a:ext cx="12318480" cy="19924920"/>
          </a:xfrm>
          <a:prstGeom prst="rect">
            <a:avLst/>
          </a:prstGeom>
          <a:noFill/>
          <a:ln w="28440">
            <a:solidFill>
              <a:srgbClr val="002060"/>
            </a:solidFill>
            <a:round/>
          </a:ln>
        </p:spPr>
        <p:style>
          <a:lnRef idx="2">
            <a:schemeClr val="accent1">
              <a:shade val="50000"/>
            </a:schemeClr>
          </a:lnRef>
          <a:fillRef idx="1">
            <a:schemeClr val="accent1"/>
          </a:fillRef>
          <a:effectRef idx="0">
            <a:schemeClr val="accent1"/>
          </a:effectRef>
          <a:fontRef idx="minor"/>
        </p:style>
      </p:sp>
      <p:sp>
        <p:nvSpPr>
          <p:cNvPr id="49" name="CustomShape 10"/>
          <p:cNvSpPr/>
          <p:nvPr/>
        </p:nvSpPr>
        <p:spPr>
          <a:xfrm>
            <a:off x="-2781000" y="1591560"/>
            <a:ext cx="9421200" cy="630000"/>
          </a:xfrm>
          <a:prstGeom prst="rect">
            <a:avLst/>
          </a:prstGeom>
          <a:noFill/>
          <a:ln w="9360">
            <a:noFill/>
          </a:ln>
        </p:spPr>
        <p:style>
          <a:lnRef idx="0"/>
          <a:fillRef idx="0"/>
          <a:effectRef idx="0"/>
          <a:fontRef idx="minor"/>
        </p:style>
        <p:txBody>
          <a:bodyPr lIns="162720" rIns="162720" tIns="81360" bIns="81360"/>
          <a:p>
            <a:pPr algn="ctr">
              <a:lnSpc>
                <a:spcPct val="110000"/>
              </a:lnSpc>
            </a:pPr>
            <a:r>
              <a:rPr b="1" lang="fr-FR" sz="2850" spc="-1" strike="noStrike">
                <a:solidFill>
                  <a:srgbClr val="002060"/>
                </a:solidFill>
                <a:uFill>
                  <a:solidFill>
                    <a:srgbClr val="ffffff"/>
                  </a:solidFill>
                </a:uFill>
                <a:latin typeface="Arial"/>
                <a:ea typeface="Times New Roman"/>
              </a:rPr>
              <a:t>Double objective :  environmental &amp; commercial</a:t>
            </a:r>
            <a:endParaRPr b="0" lang="fr-FR" sz="1800" spc="-1" strike="noStrike">
              <a:solidFill>
                <a:srgbClr val="000000"/>
              </a:solidFill>
              <a:uFill>
                <a:solidFill>
                  <a:srgbClr val="ffffff"/>
                </a:solidFill>
              </a:uFill>
              <a:latin typeface="Arial"/>
            </a:endParaRPr>
          </a:p>
        </p:txBody>
      </p:sp>
      <p:sp>
        <p:nvSpPr>
          <p:cNvPr id="50" name="CustomShape 11"/>
          <p:cNvSpPr/>
          <p:nvPr/>
        </p:nvSpPr>
        <p:spPr>
          <a:xfrm>
            <a:off x="388440" y="7817040"/>
            <a:ext cx="3158640" cy="630000"/>
          </a:xfrm>
          <a:prstGeom prst="rect">
            <a:avLst/>
          </a:prstGeom>
          <a:noFill/>
          <a:ln w="9360">
            <a:noFill/>
          </a:ln>
        </p:spPr>
        <p:style>
          <a:lnRef idx="0"/>
          <a:fillRef idx="0"/>
          <a:effectRef idx="0"/>
          <a:fontRef idx="minor"/>
        </p:style>
        <p:txBody>
          <a:bodyPr lIns="162720" rIns="162720" tIns="81360" bIns="81360"/>
          <a:p>
            <a:pPr algn="ctr">
              <a:lnSpc>
                <a:spcPct val="110000"/>
              </a:lnSpc>
            </a:pPr>
            <a:r>
              <a:rPr b="1" lang="fr-FR" sz="2850" spc="-1" strike="noStrike">
                <a:solidFill>
                  <a:srgbClr val="002060"/>
                </a:solidFill>
                <a:uFill>
                  <a:solidFill>
                    <a:srgbClr val="ffffff"/>
                  </a:solidFill>
                </a:uFill>
                <a:latin typeface="Arial"/>
                <a:ea typeface="Times New Roman"/>
              </a:rPr>
              <a:t>Sea trials </a:t>
            </a:r>
            <a:endParaRPr b="0" lang="fr-FR" sz="1800" spc="-1" strike="noStrike">
              <a:solidFill>
                <a:srgbClr val="000000"/>
              </a:solidFill>
              <a:uFill>
                <a:solidFill>
                  <a:srgbClr val="ffffff"/>
                </a:solidFill>
              </a:uFill>
              <a:latin typeface="Arial"/>
            </a:endParaRPr>
          </a:p>
        </p:txBody>
      </p:sp>
      <p:sp>
        <p:nvSpPr>
          <p:cNvPr id="51" name="CustomShape 12"/>
          <p:cNvSpPr/>
          <p:nvPr/>
        </p:nvSpPr>
        <p:spPr>
          <a:xfrm>
            <a:off x="4378680" y="7814520"/>
            <a:ext cx="3070080" cy="630000"/>
          </a:xfrm>
          <a:prstGeom prst="rect">
            <a:avLst/>
          </a:prstGeom>
          <a:noFill/>
          <a:ln w="9360">
            <a:noFill/>
          </a:ln>
        </p:spPr>
        <p:style>
          <a:lnRef idx="0"/>
          <a:fillRef idx="0"/>
          <a:effectRef idx="0"/>
          <a:fontRef idx="minor"/>
        </p:style>
        <p:txBody>
          <a:bodyPr lIns="162720" rIns="162720" tIns="81360" bIns="81360"/>
          <a:p>
            <a:pPr algn="ctr">
              <a:lnSpc>
                <a:spcPct val="110000"/>
              </a:lnSpc>
            </a:pPr>
            <a:r>
              <a:rPr b="1" lang="fr-FR" sz="2850" spc="-1" strike="noStrike">
                <a:solidFill>
                  <a:srgbClr val="002060"/>
                </a:solidFill>
                <a:uFill>
                  <a:solidFill>
                    <a:srgbClr val="ffffff"/>
                  </a:solidFill>
                </a:uFill>
                <a:latin typeface="Arial"/>
                <a:ea typeface="Times New Roman"/>
              </a:rPr>
              <a:t>Full project </a:t>
            </a:r>
            <a:endParaRPr b="0" lang="fr-FR" sz="1800" spc="-1" strike="noStrike">
              <a:solidFill>
                <a:srgbClr val="000000"/>
              </a:solidFill>
              <a:uFill>
                <a:solidFill>
                  <a:srgbClr val="ffffff"/>
                </a:solidFill>
              </a:uFill>
              <a:latin typeface="Arial"/>
            </a:endParaRPr>
          </a:p>
        </p:txBody>
      </p:sp>
      <p:pic>
        <p:nvPicPr>
          <p:cNvPr id="52" name="Image 38" descr=""/>
          <p:cNvPicPr/>
          <p:nvPr/>
        </p:nvPicPr>
        <p:blipFill>
          <a:blip r:embed="rId6"/>
          <a:srcRect l="10180" t="0" r="9866" b="464"/>
          <a:stretch/>
        </p:blipFill>
        <p:spPr>
          <a:xfrm>
            <a:off x="4379040" y="5234400"/>
            <a:ext cx="3103920" cy="2173320"/>
          </a:xfrm>
          <a:prstGeom prst="rect">
            <a:avLst/>
          </a:prstGeom>
          <a:ln>
            <a:noFill/>
          </a:ln>
        </p:spPr>
      </p:pic>
      <p:pic>
        <p:nvPicPr>
          <p:cNvPr id="53" name="Image 42" descr=""/>
          <p:cNvPicPr/>
          <p:nvPr/>
        </p:nvPicPr>
        <p:blipFill>
          <a:blip r:embed="rId7"/>
          <a:srcRect l="0" t="6514" r="0" b="0"/>
          <a:stretch/>
        </p:blipFill>
        <p:spPr>
          <a:xfrm>
            <a:off x="-3485160" y="5234400"/>
            <a:ext cx="3099960" cy="2173320"/>
          </a:xfrm>
          <a:prstGeom prst="rect">
            <a:avLst/>
          </a:prstGeom>
          <a:ln>
            <a:noFill/>
          </a:ln>
        </p:spPr>
      </p:pic>
      <p:pic>
        <p:nvPicPr>
          <p:cNvPr id="54" name="Image 44" descr=""/>
          <p:cNvPicPr/>
          <p:nvPr/>
        </p:nvPicPr>
        <p:blipFill>
          <a:blip r:embed="rId8"/>
          <a:srcRect l="25310" t="666" r="22454" b="0"/>
          <a:stretch/>
        </p:blipFill>
        <p:spPr>
          <a:xfrm rot="5400000">
            <a:off x="911160" y="4780080"/>
            <a:ext cx="2173320" cy="3099960"/>
          </a:xfrm>
          <a:prstGeom prst="rect">
            <a:avLst/>
          </a:prstGeom>
          <a:ln>
            <a:noFill/>
          </a:ln>
        </p:spPr>
      </p:pic>
      <p:sp>
        <p:nvSpPr>
          <p:cNvPr id="55" name="CustomShape 13"/>
          <p:cNvSpPr/>
          <p:nvPr/>
        </p:nvSpPr>
        <p:spPr>
          <a:xfrm>
            <a:off x="4269600" y="8460000"/>
            <a:ext cx="3247200" cy="5101560"/>
          </a:xfrm>
          <a:prstGeom prst="rect">
            <a:avLst/>
          </a:prstGeom>
          <a:noFill/>
          <a:ln w="9360">
            <a:noFill/>
          </a:ln>
        </p:spPr>
        <p:style>
          <a:lnRef idx="0"/>
          <a:fillRef idx="0"/>
          <a:effectRef idx="0"/>
          <a:fontRef idx="minor"/>
        </p:style>
        <p:txBody>
          <a:bodyPr lIns="162720" rIns="162720" tIns="81360" bIns="81360"/>
          <a:p>
            <a:pPr algn="just">
              <a:lnSpc>
                <a:spcPct val="150000"/>
              </a:lnSpc>
            </a:pPr>
            <a:r>
              <a:rPr b="0" lang="fr-FR" sz="1779" spc="-1" strike="noStrike">
                <a:solidFill>
                  <a:srgbClr val="000000"/>
                </a:solidFill>
                <a:uFill>
                  <a:solidFill>
                    <a:srgbClr val="ffffff"/>
                  </a:solidFill>
                </a:uFill>
                <a:latin typeface="Arial"/>
                <a:ea typeface="DejaVu Sans"/>
              </a:rPr>
              <a:t>The two first Bombyx2 buoys will be installed in the autumn 2021 near and in collaboration with the Port-Cros National Park and the Cap Corse Park. Then, a dozen of Bombyx2 will be placed between Toulon and Monaco, and in Corse, 40 km apart from each other. Due to their innovation, the Bombyx2 are then expected to be exported world wide.</a:t>
            </a:r>
            <a:endParaRPr b="0" lang="fr-FR" sz="1800" spc="-1" strike="noStrike">
              <a:solidFill>
                <a:srgbClr val="000000"/>
              </a:solidFill>
              <a:uFill>
                <a:solidFill>
                  <a:srgbClr val="ffffff"/>
                </a:solidFill>
              </a:uFill>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Office Theme</Template>
  <TotalTime>6190</TotalTime>
  <Application>LibreOffice/5.1.6.2$Linux_X86_64 LibreOffice_project/10m0$Build-2</Application>
  <Words>314</Words>
  <Paragraphs>18</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2019-09-20T15:28:09Z</dcterms:created>
  <dc:creator>nathan.jallet</dc:creator>
  <dc:description/>
  <dc:language>fr-FR</dc:language>
  <cp:lastModifiedBy/>
  <dcterms:modified xsi:type="dcterms:W3CDTF">2021-07-29T18:56:02Z</dcterms:modified>
  <cp:revision>180</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Grand écran</vt:lpwstr>
  </property>
  <property fmtid="{D5CDD505-2E9C-101B-9397-08002B2CF9AE}" pid="9" name="ScaleCrop">
    <vt:bool>0</vt:bool>
  </property>
  <property fmtid="{D5CDD505-2E9C-101B-9397-08002B2CF9AE}" pid="10" name="ShareDoc">
    <vt:bool>0</vt:bool>
  </property>
  <property fmtid="{D5CDD505-2E9C-101B-9397-08002B2CF9AE}" pid="11" name="Slides">
    <vt:i4>1</vt:i4>
  </property>
</Properties>
</file>