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6509370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126509370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61ae8cf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61ae8cf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61ae8cfbf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61ae8cfbf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1ae8cfb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61ae8cfb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61ae8cfbf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61ae8cfbf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1" Type="http://schemas.openxmlformats.org/officeDocument/2006/relationships/image" Target="../media/image13.png"/><Relationship Id="rId10" Type="http://schemas.openxmlformats.org/officeDocument/2006/relationships/hyperlink" Target="http://bioacoustics.lis-lab.fr" TargetMode="External"/><Relationship Id="rId9" Type="http://schemas.openxmlformats.org/officeDocument/2006/relationships/hyperlink" Target="mailto:glotin@univ-tln.fr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41950" y="1521650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625" y="4205291"/>
            <a:ext cx="1551201" cy="4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9721" y="3958425"/>
            <a:ext cx="730198" cy="9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9538" y="4108482"/>
            <a:ext cx="1551201" cy="6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53" y="4228588"/>
            <a:ext cx="1551219" cy="3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350" y="443499"/>
            <a:ext cx="949332" cy="7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3872" y="444892"/>
            <a:ext cx="945928" cy="776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361750" y="3625850"/>
            <a:ext cx="85209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4"/>
          <p:cNvSpPr txBox="1"/>
          <p:nvPr/>
        </p:nvSpPr>
        <p:spPr>
          <a:xfrm>
            <a:off x="311552" y="1856513"/>
            <a:ext cx="8520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50">
                <a:solidFill>
                  <a:srgbClr val="282828"/>
                </a:solidFill>
                <a:highlight>
                  <a:srgbClr val="FFFFFF"/>
                </a:highlight>
              </a:rPr>
              <a:t>  2) Sécurité de la Navigation dans la Zone Transfrontalière</a:t>
            </a:r>
            <a:endParaRPr sz="1950">
              <a:solidFill>
                <a:srgbClr val="282828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50">
                <a:solidFill>
                  <a:srgbClr val="282828"/>
                </a:solidFill>
                <a:highlight>
                  <a:srgbClr val="FFFFFF"/>
                </a:highlight>
              </a:rPr>
              <a:t>Bouée IA BOMBYX Anti-Collision Cétacés-Bateaux</a:t>
            </a:r>
            <a:endParaRPr sz="1950">
              <a:solidFill>
                <a:srgbClr val="282828"/>
              </a:solidFill>
              <a:highlight>
                <a:srgbClr val="FFFFFF"/>
              </a:highlight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56188" y="3275730"/>
            <a:ext cx="8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contact  Pr  </a:t>
            </a:r>
            <a:r>
              <a:rPr lang="it" u="sng">
                <a:solidFill>
                  <a:schemeClr val="hlink"/>
                </a:solidFill>
                <a:hlinkClick r:id="rId9"/>
              </a:rPr>
              <a:t>glotin@univ-tln.fr</a:t>
            </a:r>
            <a:r>
              <a:rPr lang="it"/>
              <a:t>,  UTLN CNRS LIS DYNI </a:t>
            </a:r>
            <a:r>
              <a:rPr lang="it" u="sng">
                <a:solidFill>
                  <a:schemeClr val="hlink"/>
                </a:solidFill>
                <a:hlinkClick r:id="rId10"/>
              </a:rPr>
              <a:t>http://bioacoustics.lis-lab.fr</a:t>
            </a:r>
            <a:endParaRPr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11">
            <a:alphaModFix/>
          </a:blip>
          <a:srcRect b="58481" l="32667" r="27647" t="26654"/>
          <a:stretch/>
        </p:blipFill>
        <p:spPr>
          <a:xfrm>
            <a:off x="2862925" y="72775"/>
            <a:ext cx="3761698" cy="7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15719" l="25132" r="0" t="14477"/>
          <a:stretch/>
        </p:blipFill>
        <p:spPr>
          <a:xfrm>
            <a:off x="982713" y="831750"/>
            <a:ext cx="6845674" cy="35905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3038374" y="2120325"/>
            <a:ext cx="429900" cy="375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184772" y="2958525"/>
            <a:ext cx="429900" cy="375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201777" y="2691225"/>
            <a:ext cx="1697700" cy="83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habitat of Cachalot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and rorqual 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high collision risk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007974" y="2103251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BX1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140275" y="2938477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BX2</a:t>
            </a:r>
            <a:endParaRPr/>
          </a:p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85" name="Google Shape;85;p15"/>
          <p:cNvCxnSpPr/>
          <p:nvPr/>
        </p:nvCxnSpPr>
        <p:spPr>
          <a:xfrm rot="10800000">
            <a:off x="5666475" y="3233725"/>
            <a:ext cx="31800" cy="41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5"/>
          <p:cNvCxnSpPr/>
          <p:nvPr/>
        </p:nvCxnSpPr>
        <p:spPr>
          <a:xfrm flipH="1" rot="10800000">
            <a:off x="1919750" y="2607475"/>
            <a:ext cx="1115700" cy="828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5"/>
          <p:cNvSpPr txBox="1"/>
          <p:nvPr/>
        </p:nvSpPr>
        <p:spPr>
          <a:xfrm>
            <a:off x="1529575" y="3502975"/>
            <a:ext cx="1410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military reason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5771400" y="3773700"/>
            <a:ext cx="1410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habitat </a:t>
            </a:r>
            <a:r>
              <a:rPr lang="it"/>
              <a:t>reason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2528150" y="253600"/>
            <a:ext cx="5999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Optimisation of the placements </a:t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4">
            <a:alphaModFix/>
          </a:blip>
          <a:srcRect b="10394" l="4301" r="59026" t="0"/>
          <a:stretch/>
        </p:blipFill>
        <p:spPr>
          <a:xfrm>
            <a:off x="6115826" y="1399987"/>
            <a:ext cx="1410600" cy="1938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5"/>
          <p:cNvCxnSpPr>
            <a:stCxn id="90" idx="1"/>
          </p:cNvCxnSpPr>
          <p:nvPr/>
        </p:nvCxnSpPr>
        <p:spPr>
          <a:xfrm flipH="1">
            <a:off x="5539826" y="2369333"/>
            <a:ext cx="576000" cy="6105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" y="831756"/>
            <a:ext cx="2747450" cy="149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56225" y="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Donner l’alerte sur les rapports des détections de BOMBYX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construction des densigrammes, exemples sur Bombyx1 (Toulon 2017)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14263" l="45349" r="9888" t="38239"/>
          <a:stretch/>
        </p:blipFill>
        <p:spPr>
          <a:xfrm>
            <a:off x="1425675" y="792600"/>
            <a:ext cx="7212000" cy="4304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7550" y="1172950"/>
            <a:ext cx="45651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density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of the probabilities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of detection of cachalot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Real data, one day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7 juillet 2015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 </a:t>
            </a:r>
            <a:r>
              <a:rPr lang="it" sz="900"/>
              <a:t>with cachalot =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8 sept 2017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without cachalot =</a:t>
            </a:r>
            <a:endParaRPr sz="900"/>
          </a:p>
        </p:txBody>
      </p:sp>
      <p:sp>
        <p:nvSpPr>
          <p:cNvPr id="101" name="Google Shape;101;p16"/>
          <p:cNvSpPr/>
          <p:nvPr/>
        </p:nvSpPr>
        <p:spPr>
          <a:xfrm>
            <a:off x="4232100" y="3159125"/>
            <a:ext cx="1347300" cy="393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5833000" y="3450850"/>
            <a:ext cx="2084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 continuity = no alert</a:t>
            </a:r>
            <a:endParaRPr/>
          </a:p>
        </p:txBody>
      </p:sp>
      <p:cxnSp>
        <p:nvCxnSpPr>
          <p:cNvPr id="103" name="Google Shape;103;p16"/>
          <p:cNvCxnSpPr>
            <a:stCxn id="102" idx="1"/>
            <a:endCxn id="101" idx="7"/>
          </p:cNvCxnSpPr>
          <p:nvPr/>
        </p:nvCxnSpPr>
        <p:spPr>
          <a:xfrm rot="10800000">
            <a:off x="5382100" y="3216850"/>
            <a:ext cx="450900" cy="43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6"/>
          <p:cNvSpPr/>
          <p:nvPr/>
        </p:nvSpPr>
        <p:spPr>
          <a:xfrm>
            <a:off x="3827900" y="1169857"/>
            <a:ext cx="2512325" cy="264625"/>
          </a:xfrm>
          <a:custGeom>
            <a:rect b="b" l="l" r="r" t="t"/>
            <a:pathLst>
              <a:path extrusionOk="0" h="10585" w="100493">
                <a:moveTo>
                  <a:pt x="0" y="9951"/>
                </a:moveTo>
                <a:cubicBezTo>
                  <a:pt x="14904" y="2499"/>
                  <a:pt x="32576" y="2598"/>
                  <a:pt x="49137" y="758"/>
                </a:cubicBezTo>
                <a:cubicBezTo>
                  <a:pt x="63649" y="-854"/>
                  <a:pt x="79507" y="-66"/>
                  <a:pt x="92567" y="6464"/>
                </a:cubicBezTo>
                <a:cubicBezTo>
                  <a:pt x="95230" y="7796"/>
                  <a:pt x="98841" y="8107"/>
                  <a:pt x="100493" y="10585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6"/>
          <p:cNvSpPr txBox="1"/>
          <p:nvPr/>
        </p:nvSpPr>
        <p:spPr>
          <a:xfrm>
            <a:off x="5325775" y="1568563"/>
            <a:ext cx="25122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smooth variations = true alert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36847" r="23083" t="9510"/>
          <a:stretch/>
        </p:blipFill>
        <p:spPr>
          <a:xfrm>
            <a:off x="5062863" y="0"/>
            <a:ext cx="4081138" cy="51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637825" y="1362200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Usage of BOMBYX via REPCET :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58481" l="32668" r="33972" t="26654"/>
          <a:stretch/>
        </p:blipFill>
        <p:spPr>
          <a:xfrm>
            <a:off x="1730700" y="88550"/>
            <a:ext cx="3162077" cy="7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78100" y="73450"/>
            <a:ext cx="54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Global system GIAS Bombyx DYNI</a:t>
            </a:r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871775" y="4292850"/>
            <a:ext cx="10143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Bombyx recording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71500" y="4292852"/>
            <a:ext cx="1164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Embedded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detections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3526559" y="2170999"/>
            <a:ext cx="1164900" cy="8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GSM emission to UTLN of the 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detection &amp;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.wav samples</a:t>
            </a:r>
            <a:endParaRPr sz="1000"/>
          </a:p>
        </p:txBody>
      </p:sp>
      <p:sp>
        <p:nvSpPr>
          <p:cNvPr id="123" name="Google Shape;123;p18"/>
          <p:cNvSpPr txBox="1"/>
          <p:nvPr/>
        </p:nvSpPr>
        <p:spPr>
          <a:xfrm>
            <a:off x="5056900" y="1719709"/>
            <a:ext cx="1164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density analysis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997475" y="1798850"/>
            <a:ext cx="11649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MIRACETI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Final decision &amp;  Alert SMS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to REPCET</a:t>
            </a:r>
            <a:endParaRPr sz="1200"/>
          </a:p>
        </p:txBody>
      </p:sp>
      <p:sp>
        <p:nvSpPr>
          <p:cNvPr id="125" name="Google Shape;125;p18"/>
          <p:cNvSpPr txBox="1"/>
          <p:nvPr/>
        </p:nvSpPr>
        <p:spPr>
          <a:xfrm>
            <a:off x="7694802" y="3954827"/>
            <a:ext cx="1164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Alert to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boats</a:t>
            </a:r>
            <a:endParaRPr/>
          </a:p>
        </p:txBody>
      </p:sp>
      <p:cxnSp>
        <p:nvCxnSpPr>
          <p:cNvPr id="126" name="Google Shape;126;p18"/>
          <p:cNvCxnSpPr>
            <a:stCxn id="120" idx="3"/>
            <a:endCxn id="121" idx="1"/>
          </p:cNvCxnSpPr>
          <p:nvPr/>
        </p:nvCxnSpPr>
        <p:spPr>
          <a:xfrm>
            <a:off x="1886075" y="4600650"/>
            <a:ext cx="28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>
            <a:stCxn id="121" idx="0"/>
            <a:endCxn id="128" idx="2"/>
          </p:cNvCxnSpPr>
          <p:nvPr/>
        </p:nvCxnSpPr>
        <p:spPr>
          <a:xfrm flipH="1" rot="10800000">
            <a:off x="2753950" y="3954752"/>
            <a:ext cx="4500" cy="3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8"/>
          <p:cNvCxnSpPr>
            <a:stCxn id="122" idx="3"/>
            <a:endCxn id="130" idx="1"/>
          </p:cNvCxnSpPr>
          <p:nvPr/>
        </p:nvCxnSpPr>
        <p:spPr>
          <a:xfrm flipH="1" rot="10800000">
            <a:off x="4691459" y="2260699"/>
            <a:ext cx="198900" cy="3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>
            <a:stCxn id="130" idx="3"/>
            <a:endCxn id="124" idx="1"/>
          </p:cNvCxnSpPr>
          <p:nvPr/>
        </p:nvCxnSpPr>
        <p:spPr>
          <a:xfrm>
            <a:off x="6429350" y="2260550"/>
            <a:ext cx="56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>
            <a:stCxn id="124" idx="2"/>
            <a:endCxn id="125" idx="0"/>
          </p:cNvCxnSpPr>
          <p:nvPr/>
        </p:nvCxnSpPr>
        <p:spPr>
          <a:xfrm>
            <a:off x="7579925" y="2722250"/>
            <a:ext cx="697200" cy="12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8"/>
          <p:cNvSpPr/>
          <p:nvPr/>
        </p:nvSpPr>
        <p:spPr>
          <a:xfrm>
            <a:off x="610175" y="3228150"/>
            <a:ext cx="2837100" cy="1791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610175" y="3212925"/>
            <a:ext cx="175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Bombyx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sonobuoy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4890350" y="970850"/>
            <a:ext cx="1539000" cy="2579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4844750" y="1031600"/>
            <a:ext cx="17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TOULON LIS LAB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5056901" y="2396800"/>
            <a:ext cx="1164900" cy="1046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azimuth,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distance, direction estimation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2156179" y="3339225"/>
            <a:ext cx="1204500" cy="61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Decision to surface</a:t>
            </a:r>
            <a:endParaRPr/>
          </a:p>
        </p:txBody>
      </p:sp>
      <p:cxnSp>
        <p:nvCxnSpPr>
          <p:cNvPr id="137" name="Google Shape;137;p18"/>
          <p:cNvCxnSpPr>
            <a:endCxn id="133" idx="1"/>
          </p:cNvCxnSpPr>
          <p:nvPr/>
        </p:nvCxnSpPr>
        <p:spPr>
          <a:xfrm flipH="1">
            <a:off x="610175" y="2615400"/>
            <a:ext cx="2908500" cy="1508400"/>
          </a:xfrm>
          <a:prstGeom prst="bentConnector3">
            <a:avLst>
              <a:gd fmla="val 10818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8" name="Google Shape;138;p18"/>
          <p:cNvCxnSpPr>
            <a:stCxn id="139" idx="1"/>
          </p:cNvCxnSpPr>
          <p:nvPr/>
        </p:nvCxnSpPr>
        <p:spPr>
          <a:xfrm rot="10800000">
            <a:off x="5618975" y="3590200"/>
            <a:ext cx="491400" cy="672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0" name="Google Shape;140;p18"/>
          <p:cNvSpPr txBox="1"/>
          <p:nvPr/>
        </p:nvSpPr>
        <p:spPr>
          <a:xfrm>
            <a:off x="4698775" y="4047450"/>
            <a:ext cx="101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feedback for next decision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6110375" y="3954700"/>
            <a:ext cx="1268100" cy="61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Web map of historic</a:t>
            </a:r>
            <a:endParaRPr/>
          </a:p>
        </p:txBody>
      </p:sp>
      <p:cxnSp>
        <p:nvCxnSpPr>
          <p:cNvPr id="141" name="Google Shape;141;p18"/>
          <p:cNvCxnSpPr>
            <a:stCxn id="124" idx="2"/>
            <a:endCxn id="139" idx="0"/>
          </p:cNvCxnSpPr>
          <p:nvPr/>
        </p:nvCxnSpPr>
        <p:spPr>
          <a:xfrm flipH="1">
            <a:off x="6744425" y="2722250"/>
            <a:ext cx="835500" cy="12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8"/>
          <p:cNvSpPr txBox="1"/>
          <p:nvPr/>
        </p:nvSpPr>
        <p:spPr>
          <a:xfrm>
            <a:off x="578500" y="2171550"/>
            <a:ext cx="45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dive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3760388" y="3074200"/>
            <a:ext cx="69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surface</a:t>
            </a:r>
            <a:endParaRPr sz="1200"/>
          </a:p>
        </p:txBody>
      </p:sp>
      <p:sp>
        <p:nvSpPr>
          <p:cNvPr id="144" name="Google Shape;144;p18"/>
          <p:cNvSpPr txBox="1"/>
          <p:nvPr/>
        </p:nvSpPr>
        <p:spPr>
          <a:xfrm>
            <a:off x="7075450" y="4659925"/>
            <a:ext cx="9399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AIS</a:t>
            </a:r>
            <a:endParaRPr/>
          </a:p>
        </p:txBody>
      </p:sp>
      <p:cxnSp>
        <p:nvCxnSpPr>
          <p:cNvPr id="145" name="Google Shape;145;p18"/>
          <p:cNvCxnSpPr>
            <a:stCxn id="144" idx="1"/>
            <a:endCxn id="139" idx="2"/>
          </p:cNvCxnSpPr>
          <p:nvPr/>
        </p:nvCxnSpPr>
        <p:spPr>
          <a:xfrm rot="10800000">
            <a:off x="6744550" y="4570225"/>
            <a:ext cx="330900" cy="289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6" name="Google Shape;146;p18"/>
          <p:cNvCxnSpPr>
            <a:stCxn id="144" idx="3"/>
            <a:endCxn id="125" idx="2"/>
          </p:cNvCxnSpPr>
          <p:nvPr/>
        </p:nvCxnSpPr>
        <p:spPr>
          <a:xfrm flipH="1" rot="10800000">
            <a:off x="8015350" y="4570525"/>
            <a:ext cx="261900" cy="2895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7" name="Google Shape;147;p18"/>
          <p:cNvCxnSpPr>
            <a:stCxn id="128" idx="3"/>
            <a:endCxn id="122" idx="2"/>
          </p:cNvCxnSpPr>
          <p:nvPr/>
        </p:nvCxnSpPr>
        <p:spPr>
          <a:xfrm flipH="1" rot="10800000">
            <a:off x="3360679" y="2971425"/>
            <a:ext cx="748200" cy="675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0" r="11378" t="0"/>
          <a:stretch/>
        </p:blipFill>
        <p:spPr>
          <a:xfrm>
            <a:off x="3236351" y="101575"/>
            <a:ext cx="3027700" cy="6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2916" y="166388"/>
            <a:ext cx="1551219" cy="36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